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8" r:id="rId2"/>
    <p:sldId id="333" r:id="rId3"/>
    <p:sldId id="352" r:id="rId4"/>
    <p:sldId id="339" r:id="rId5"/>
    <p:sldId id="353" r:id="rId6"/>
    <p:sldId id="354" r:id="rId7"/>
    <p:sldId id="374" r:id="rId8"/>
    <p:sldId id="355" r:id="rId9"/>
    <p:sldId id="357" r:id="rId10"/>
    <p:sldId id="358" r:id="rId11"/>
    <p:sldId id="359" r:id="rId12"/>
    <p:sldId id="375" r:id="rId13"/>
    <p:sldId id="376" r:id="rId14"/>
    <p:sldId id="360" r:id="rId15"/>
    <p:sldId id="363" r:id="rId16"/>
    <p:sldId id="361" r:id="rId17"/>
    <p:sldId id="362" r:id="rId18"/>
    <p:sldId id="364" r:id="rId19"/>
    <p:sldId id="377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8" r:id="rId28"/>
    <p:sldId id="372" r:id="rId29"/>
    <p:sldId id="37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05/14/2020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7366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tomogram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7561016" y="605036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7" y="1931189"/>
            <a:ext cx="4945045" cy="418739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961146"/>
            <a:ext cx="4910607" cy="4158235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2344561" y="605036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506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7366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tomogram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8038811" y="5995747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8166498" y="1658194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75x75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80" y="2018242"/>
            <a:ext cx="4623509" cy="402646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945769"/>
            <a:ext cx="4910607" cy="4158235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2372269" y="599574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7845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7366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tomogram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7561016" y="605036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2372269" y="599574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" y="1954689"/>
            <a:ext cx="4041059" cy="40410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56" y="1929975"/>
            <a:ext cx="4187396" cy="41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40317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</a:t>
            </a:r>
            <a:r>
              <a:rPr lang="en-US" dirty="0" smtClean="0"/>
              <a:t>tomogram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seems that </a:t>
            </a:r>
            <a:r>
              <a:rPr lang="en-US" dirty="0" err="1" smtClean="0"/>
              <a:t>cartesian</a:t>
            </a:r>
            <a:r>
              <a:rPr lang="en-US" dirty="0" smtClean="0"/>
              <a:t> grids work, but not as ‘good’ as those motivated by magnetic geometry and </a:t>
            </a:r>
            <a:r>
              <a:rPr lang="en-US" dirty="0" err="1" smtClean="0"/>
              <a:t>fluxsurfaces</a:t>
            </a:r>
            <a:r>
              <a:rPr lang="en-US" dirty="0" smtClean="0"/>
              <a:t>, though X</a:t>
            </a:r>
            <a:r>
              <a:rPr lang="de-DE" dirty="0" smtClean="0"/>
              <a:t>²~1.0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likely poloidal constraints suppress artifacts created due to lack of information, where only one camera/single channels yield radiation information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4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Test (</a:t>
            </a:r>
            <a:r>
              <a:rPr lang="en-US" dirty="0" err="1" smtClean="0"/>
              <a:t>kani_core</a:t>
            </a:r>
            <a:r>
              <a:rPr lang="en-US" dirty="0" smtClean="0"/>
              <a:t> = 1.5, </a:t>
            </a:r>
            <a:r>
              <a:rPr lang="en-US" dirty="0" err="1" smtClean="0"/>
              <a:t>k_diff</a:t>
            </a:r>
            <a:r>
              <a:rPr lang="en-US" dirty="0" smtClean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66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7" y="1540947"/>
            <a:ext cx="5509042" cy="466498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9" y="1555411"/>
            <a:ext cx="5609967" cy="4750442"/>
          </a:xfrm>
          <a:prstGeom prst="rect">
            <a:avLst/>
          </a:prstGeom>
        </p:spPr>
      </p:pic>
      <p:sp>
        <p:nvSpPr>
          <p:cNvPr id="18" name="Textplatzhalter 5"/>
          <p:cNvSpPr txBox="1">
            <a:spLocks/>
          </p:cNvSpPr>
          <p:nvPr/>
        </p:nvSpPr>
        <p:spPr>
          <a:xfrm>
            <a:off x="2768848" y="6135248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29x17</a:t>
            </a:r>
            <a:endParaRPr lang="de-DE" dirty="0" smtClean="0"/>
          </a:p>
        </p:txBody>
      </p:sp>
      <p:sp>
        <p:nvSpPr>
          <p:cNvPr id="19" name="Textplatzhalter 5"/>
          <p:cNvSpPr txBox="1">
            <a:spLocks/>
          </p:cNvSpPr>
          <p:nvPr/>
        </p:nvSpPr>
        <p:spPr>
          <a:xfrm>
            <a:off x="8547691" y="6247129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29x25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078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Test (</a:t>
            </a:r>
            <a:r>
              <a:rPr lang="en-US" dirty="0" err="1"/>
              <a:t>kani_core</a:t>
            </a:r>
            <a:r>
              <a:rPr lang="en-US" dirty="0"/>
              <a:t> = 1.5, </a:t>
            </a:r>
            <a:r>
              <a:rPr lang="en-US" dirty="0" err="1"/>
              <a:t>k_diff</a:t>
            </a:r>
            <a:r>
              <a:rPr lang="en-US" dirty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66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9" y="1540946"/>
            <a:ext cx="5509042" cy="46649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" y="1540945"/>
            <a:ext cx="5427867" cy="4596243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2855921" y="6064567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29x50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8473412" y="6110533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29x75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797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Test (</a:t>
            </a:r>
            <a:r>
              <a:rPr lang="en-US" dirty="0" err="1"/>
              <a:t>kani_core</a:t>
            </a:r>
            <a:r>
              <a:rPr lang="en-US" dirty="0"/>
              <a:t> = 1.5, </a:t>
            </a:r>
            <a:r>
              <a:rPr lang="en-US" dirty="0" err="1"/>
              <a:t>k_diff</a:t>
            </a:r>
            <a:r>
              <a:rPr lang="en-US" dirty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66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2" y="1620358"/>
            <a:ext cx="5695956" cy="4823257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5532643" y="6356350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29x95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452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Test (</a:t>
            </a:r>
            <a:r>
              <a:rPr lang="en-US" dirty="0" err="1"/>
              <a:t>kani_core</a:t>
            </a:r>
            <a:r>
              <a:rPr lang="en-US" dirty="0"/>
              <a:t> = 1.5, </a:t>
            </a:r>
            <a:r>
              <a:rPr lang="en-US" dirty="0" err="1"/>
              <a:t>k_diff</a:t>
            </a:r>
            <a:r>
              <a:rPr lang="en-US" dirty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66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783688"/>
            <a:ext cx="5193448" cy="439774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10" y="1783688"/>
            <a:ext cx="5193447" cy="439774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2855921" y="6064567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27x50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8558501" y="6064566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29x50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637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Test (</a:t>
            </a:r>
            <a:r>
              <a:rPr lang="en-US" dirty="0" err="1"/>
              <a:t>kani_core</a:t>
            </a:r>
            <a:r>
              <a:rPr lang="en-US" dirty="0"/>
              <a:t> = 1.5, </a:t>
            </a:r>
            <a:r>
              <a:rPr lang="en-US" dirty="0" err="1"/>
              <a:t>k_diff</a:t>
            </a:r>
            <a:r>
              <a:rPr lang="en-US" dirty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66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2855921" y="6064567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31x50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8558501" y="6064566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33x50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2" y="1783689"/>
            <a:ext cx="5155008" cy="43651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49" y="1783689"/>
            <a:ext cx="5172727" cy="43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Test (</a:t>
            </a:r>
            <a:r>
              <a:rPr lang="en-US" dirty="0" err="1"/>
              <a:t>kani_core</a:t>
            </a:r>
            <a:r>
              <a:rPr lang="en-US" dirty="0"/>
              <a:t> = 1.5, </a:t>
            </a:r>
            <a:r>
              <a:rPr lang="en-US" dirty="0" err="1"/>
              <a:t>k_diff</a:t>
            </a:r>
            <a:r>
              <a:rPr lang="en-US" dirty="0"/>
              <a:t> = 0.8)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479425" y="6405778"/>
            <a:ext cx="1115375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68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changing the mesh setup or geometry on same tomogram (</a:t>
            </a:r>
            <a:r>
              <a:rPr lang="en-US" dirty="0" err="1" smtClean="0"/>
              <a:t>frad</a:t>
            </a:r>
            <a:r>
              <a:rPr lang="en-US" dirty="0" smtClean="0"/>
              <a:t>=100</a:t>
            </a:r>
            <a:r>
              <a:rPr lang="en-US" dirty="0" smtClean="0"/>
              <a:t>%)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for same configuration, higher poloidal resolution might yield more information due to definition of gradient and smoothness constraint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infinitely more ‘lines’ however do not yield infinitely more quality, fall off at ~75 angular sections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increasing radial range can be detrimental to results of tomography, offering more degrees of freedom to regularization (as seen in results above)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artifacting</a:t>
            </a:r>
            <a:r>
              <a:rPr lang="en-US" dirty="0" smtClean="0"/>
              <a:t> is seen commonly for higher radial indices, compensating for the input profiles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6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Previously: 2D Tomography -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425962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 </a:t>
            </a:r>
            <a:r>
              <a:rPr lang="en-US" dirty="0"/>
              <a:t>= 3.421s &lt;-&gt; </a:t>
            </a:r>
            <a:r>
              <a:rPr lang="en-US" dirty="0" err="1"/>
              <a:t>frad</a:t>
            </a:r>
            <a:r>
              <a:rPr lang="en-US" dirty="0"/>
              <a:t>=100%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anisotropy factors – poloidal smoothing, i.e. gradient restrictions, set to 1.5 </a:t>
            </a:r>
            <a:r>
              <a:rPr lang="en-US" dirty="0" smtClean="0"/>
              <a:t>inside the </a:t>
            </a:r>
            <a:r>
              <a:rPr lang="en-US" dirty="0" smtClean="0"/>
              <a:t>LCFS and 1.2 </a:t>
            </a:r>
            <a:r>
              <a:rPr lang="en-US" dirty="0" smtClean="0"/>
              <a:t>at th</a:t>
            </a:r>
            <a:r>
              <a:rPr lang="en-US" dirty="0" smtClean="0"/>
              <a:t>e edge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anisotropy factors set to 1.0 and 1.0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9571" r="245" b="3870"/>
          <a:stretch/>
        </p:blipFill>
        <p:spPr>
          <a:xfrm>
            <a:off x="5707395" y="934446"/>
            <a:ext cx="4718025" cy="32339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9116" r="-604" b="3731"/>
          <a:stretch/>
        </p:blipFill>
        <p:spPr>
          <a:xfrm>
            <a:off x="5768400" y="3593780"/>
            <a:ext cx="4713221" cy="32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One Bright Ring (To Rule Them All)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42" y="1023122"/>
            <a:ext cx="4937433" cy="493743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7" y="983872"/>
            <a:ext cx="5934245" cy="49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6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One Bright Ring (To Rule Them All)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8" y="1092173"/>
            <a:ext cx="5810408" cy="487282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26" y="1092173"/>
            <a:ext cx="4872829" cy="48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9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One Bright Ring (To Bind Them)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0" y="1127183"/>
            <a:ext cx="5983014" cy="50175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34" y="1092173"/>
            <a:ext cx="5052593" cy="50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7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One Bright Ring (To Bind Them)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" y="1092173"/>
            <a:ext cx="6265036" cy="504856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79" y="1092173"/>
            <a:ext cx="5048568" cy="50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Two Bright Rings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09" y="1203495"/>
            <a:ext cx="4933694" cy="49336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" y="1092173"/>
            <a:ext cx="6173486" cy="51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Two Bright Rings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6" y="1092173"/>
            <a:ext cx="5998803" cy="496467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93" y="1092173"/>
            <a:ext cx="4964678" cy="49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53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Anisotropic Island Mimics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0" y="1092173"/>
            <a:ext cx="5754767" cy="476271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88" y="1092173"/>
            <a:ext cx="4762711" cy="47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1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Tests: Anisotropic Island Mimics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phantom tests yet incomplete, improving quality </a:t>
            </a:r>
            <a:r>
              <a:rPr lang="en-US" dirty="0" smtClean="0"/>
              <a:t>becomes multi-parameter optimization of input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tailoring of anisotropy factors to grid and/or phantom type likely necessary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consequently there might be a certain ‘best’ set of parameters from which a tomogram is calculated given a chordal profile of one/two/all cameras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61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Requested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reference KJM magnetic configuration used instead of standard EIM/EJM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14" y="1898854"/>
            <a:ext cx="4268172" cy="423006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3745605" y="1596633"/>
            <a:ext cx="4838221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20180725.044, 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3427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185953"/>
            <a:ext cx="9502775" cy="640303"/>
          </a:xfrm>
        </p:spPr>
        <p:txBody>
          <a:bodyPr/>
          <a:lstStyle/>
          <a:p>
            <a:r>
              <a:rPr lang="en-US" dirty="0" smtClean="0"/>
              <a:t>Requested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943892"/>
            <a:ext cx="11233150" cy="3247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reference KJM magnetic configuration used instead of standard EIM/EJM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16" y="3926336"/>
            <a:ext cx="3111792" cy="26000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69" y="1357397"/>
            <a:ext cx="3111792" cy="26000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07" y="3957441"/>
            <a:ext cx="3070484" cy="260004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450" y="2757164"/>
            <a:ext cx="3111792" cy="26000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9" y="1326292"/>
            <a:ext cx="3111792" cy="2600044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633813" y="2189757"/>
            <a:ext cx="881949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2.75s</a:t>
            </a:r>
            <a:endParaRPr lang="de-DE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50034" y="4790376"/>
            <a:ext cx="881949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3.2s</a:t>
            </a:r>
            <a:endParaRPr lang="de-DE" dirty="0" smtClean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7935561" y="1855105"/>
            <a:ext cx="881949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3.3s</a:t>
            </a:r>
            <a:endParaRPr lang="de-DE" dirty="0" smtClean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8104450" y="5581067"/>
            <a:ext cx="881949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3.4s</a:t>
            </a:r>
            <a:endParaRPr lang="de-DE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11172999" y="3676637"/>
            <a:ext cx="881949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3.6s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1309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Previously: 2D Tomography -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37" y="1510400"/>
            <a:ext cx="5890908" cy="4164491"/>
          </a:xfrm>
          <a:prstGeom prst="rect">
            <a:avLst/>
          </a:prstGeom>
        </p:spPr>
      </p:pic>
      <p:sp>
        <p:nvSpPr>
          <p:cNvPr id="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2610456"/>
            <a:ext cx="5936220" cy="25385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next step: set up forward calculation of chordal brightness profile from the 2D results of tomography as shown </a:t>
            </a:r>
            <a:r>
              <a:rPr lang="en-US" dirty="0" smtClean="0"/>
              <a:t>before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change geometry of mesh to represent mor</a:t>
            </a:r>
            <a:r>
              <a:rPr lang="en-US" dirty="0" smtClean="0"/>
              <a:t>e vessel (plasma) volume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0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Previously: Agenda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4975" cy="5109247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 smtClean="0"/>
              <a:t>Not in order: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start to finish RSI paper (for internal reviewing)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6"/>
                </a:solidFill>
              </a:rPr>
              <a:t>understand anisotropy factor, hence structure of tomogram</a:t>
            </a:r>
          </a:p>
          <a:p>
            <a:pPr marL="0" indent="0">
              <a:buNone/>
            </a:pPr>
            <a:endParaRPr lang="en-US" sz="3200" dirty="0">
              <a:solidFill>
                <a:schemeClr val="accent4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4"/>
                </a:solidFill>
              </a:rPr>
              <a:t>c</a:t>
            </a:r>
            <a:r>
              <a:rPr lang="en-US" sz="3200" dirty="0" smtClean="0">
                <a:solidFill>
                  <a:schemeClr val="accent4"/>
                </a:solidFill>
              </a:rPr>
              <a:t>reate and feed phantom radiation profiles to inversion method using that knowledge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684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4" y="971866"/>
            <a:ext cx="11407775" cy="53844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chordal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off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also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reconstruction</a:t>
            </a:r>
            <a:endParaRPr lang="de-DE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iterating through </a:t>
            </a:r>
            <a:r>
              <a:rPr lang="en-US" dirty="0" err="1" smtClean="0"/>
              <a:t>frad</a:t>
            </a:r>
            <a:r>
              <a:rPr lang="en-US" dirty="0" smtClean="0"/>
              <a:t> = 33%, 66%, 90% and 100% for comparison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set </a:t>
            </a:r>
            <a:r>
              <a:rPr lang="en-US" dirty="0"/>
              <a:t>up forward calculation of </a:t>
            </a:r>
            <a:r>
              <a:rPr lang="en-US" dirty="0" smtClean="0"/>
              <a:t>chordal/radial brightness </a:t>
            </a:r>
            <a:r>
              <a:rPr lang="en-US" dirty="0"/>
              <a:t>profile from the </a:t>
            </a:r>
            <a:r>
              <a:rPr lang="en-US" dirty="0" smtClean="0"/>
              <a:t>results </a:t>
            </a:r>
            <a:r>
              <a:rPr lang="en-US" dirty="0"/>
              <a:t>of </a:t>
            </a:r>
            <a:r>
              <a:rPr lang="en-US" dirty="0" smtClean="0"/>
              <a:t>tomography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hange mesh geometry to check for intrinsic geometry of approach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760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Selfconsistent</a:t>
            </a:r>
            <a:r>
              <a:rPr lang="de-DE" dirty="0" smtClean="0"/>
              <a:t> </a:t>
            </a:r>
            <a:r>
              <a:rPr lang="de-DE" dirty="0" err="1" smtClean="0"/>
              <a:t>Tomography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20181010.032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9" y="1049202"/>
            <a:ext cx="3422971" cy="28600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9" y="3812819"/>
            <a:ext cx="3377532" cy="28600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92" y="3812819"/>
            <a:ext cx="3377532" cy="286004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92" y="952771"/>
            <a:ext cx="3377532" cy="2860048"/>
          </a:xfrm>
          <a:prstGeom prst="rect">
            <a:avLst/>
          </a:prstGeom>
        </p:spPr>
      </p:pic>
      <p:sp>
        <p:nvSpPr>
          <p:cNvPr id="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748921" y="1365719"/>
            <a:ext cx="1441622" cy="3412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=33%</a:t>
            </a:r>
            <a:endParaRPr lang="de-DE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1739529" y="4055161"/>
            <a:ext cx="1441622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=66%</a:t>
            </a:r>
            <a:endParaRPr lang="de-DE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5144748" y="4055161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226680" y="1269288"/>
            <a:ext cx="1441622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=90%</a:t>
            </a:r>
            <a:endParaRPr lang="de-DE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7290486" y="971866"/>
            <a:ext cx="4596713" cy="5239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prime feedback controlled discharge as test to see whether radiation moving from beyond the LCFS to inside is resolvable by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ame configuration and anisotropy factors for all calculations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increasing brightness level, artifacts on last cell sheath for compensation?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425" y="147450"/>
            <a:ext cx="9502775" cy="640303"/>
          </a:xfrm>
        </p:spPr>
        <p:txBody>
          <a:bodyPr>
            <a:normAutofit/>
          </a:bodyPr>
          <a:lstStyle/>
          <a:p>
            <a:r>
              <a:rPr lang="de-DE" dirty="0" err="1" smtClean="0"/>
              <a:t>Selfconsistent</a:t>
            </a:r>
            <a:r>
              <a:rPr lang="de-DE" dirty="0" smtClean="0"/>
              <a:t> </a:t>
            </a:r>
            <a:r>
              <a:rPr lang="de-DE" dirty="0" err="1" smtClean="0"/>
              <a:t>Tomography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20181010.032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02" y="971911"/>
            <a:ext cx="2860048" cy="2860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" y="890408"/>
            <a:ext cx="2860048" cy="286004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" y="3852440"/>
            <a:ext cx="2860048" cy="286004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02" y="3844927"/>
            <a:ext cx="2860048" cy="2860048"/>
          </a:xfrm>
          <a:prstGeom prst="rect">
            <a:avLst/>
          </a:prstGeom>
        </p:spPr>
      </p:pic>
      <p:sp>
        <p:nvSpPr>
          <p:cNvPr id="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474963" y="1569130"/>
            <a:ext cx="1441622" cy="3412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=33%</a:t>
            </a:r>
            <a:endParaRPr lang="de-DE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1589650" y="4429178"/>
            <a:ext cx="1441622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=66%</a:t>
            </a:r>
            <a:endParaRPr lang="de-DE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4151869" y="1158896"/>
            <a:ext cx="1441622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=90%</a:t>
            </a:r>
            <a:endParaRPr lang="de-DE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032193" y="3997180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frad</a:t>
            </a:r>
            <a:r>
              <a:rPr lang="en-US" dirty="0" smtClean="0"/>
              <a:t>=100%</a:t>
            </a:r>
            <a:endParaRPr lang="de-DE" dirty="0" smtClean="0"/>
          </a:p>
        </p:txBody>
      </p:sp>
      <p:sp>
        <p:nvSpPr>
          <p:cNvPr id="19" name="Textplatzhalter 5"/>
          <p:cNvSpPr txBox="1">
            <a:spLocks/>
          </p:cNvSpPr>
          <p:nvPr/>
        </p:nvSpPr>
        <p:spPr>
          <a:xfrm>
            <a:off x="6624078" y="1116886"/>
            <a:ext cx="4596713" cy="5239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same discharge, but forward and backwards calculated chordal profiles for camera arrays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 general </a:t>
            </a:r>
            <a:r>
              <a:rPr lang="el-GR" dirty="0" smtClean="0"/>
              <a:t>Χ</a:t>
            </a:r>
            <a:r>
              <a:rPr lang="de-DE" dirty="0" smtClean="0"/>
              <a:t>²</a:t>
            </a:r>
            <a:r>
              <a:rPr lang="en-US" dirty="0" smtClean="0"/>
              <a:t>~1.0, fit for </a:t>
            </a:r>
            <a:r>
              <a:rPr lang="en-US" dirty="0" err="1" smtClean="0"/>
              <a:t>HBCm</a:t>
            </a:r>
            <a:r>
              <a:rPr lang="en-US" dirty="0" smtClean="0"/>
              <a:t> pretty good, less so for vertical cameras (see </a:t>
            </a:r>
            <a:r>
              <a:rPr lang="en-US" dirty="0" err="1" smtClean="0"/>
              <a:t>D.Zhang</a:t>
            </a:r>
            <a:r>
              <a:rPr lang="en-US" dirty="0" smtClean="0"/>
              <a:t> et al.)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‘</a:t>
            </a:r>
            <a:r>
              <a:rPr lang="en-US" dirty="0" err="1" smtClean="0"/>
              <a:t>eratic</a:t>
            </a:r>
            <a:r>
              <a:rPr lang="en-US" dirty="0" smtClean="0"/>
              <a:t>’ chordal profiles almost impossible to represent with poloidal smoothness and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7366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tomogram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2077482"/>
            <a:ext cx="4051544" cy="405154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33" y="2061604"/>
            <a:ext cx="4729167" cy="411848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7577492" y="1774597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35x35</a:t>
            </a:r>
            <a:endParaRPr lang="de-DE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2848325" y="1782536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35x35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337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Mesh and Test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14.05.2020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7366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using simple </a:t>
            </a:r>
            <a:r>
              <a:rPr lang="en-US" dirty="0" err="1" smtClean="0"/>
              <a:t>cartesian</a:t>
            </a:r>
            <a:r>
              <a:rPr lang="en-US" dirty="0" smtClean="0"/>
              <a:t>, i.e. rectangular mesh instead of </a:t>
            </a:r>
            <a:r>
              <a:rPr lang="en-US" dirty="0" err="1" smtClean="0"/>
              <a:t>fluxsurfaces</a:t>
            </a:r>
            <a:r>
              <a:rPr lang="en-US" dirty="0" smtClean="0"/>
              <a:t> and poloidal lines to calculate the geometry and tomogram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33" y="2061604"/>
            <a:ext cx="4729167" cy="41184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0" y="2005062"/>
            <a:ext cx="4908185" cy="399208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7577492" y="1778059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35x35</a:t>
            </a:r>
            <a:endParaRPr lang="de-DE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2329989" y="1667190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35x35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487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Breitbild</PresentationFormat>
  <Paragraphs>189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Arial Narrow</vt:lpstr>
      <vt:lpstr>Calibri</vt:lpstr>
      <vt:lpstr>Wingdings</vt:lpstr>
      <vt:lpstr>Office</vt:lpstr>
      <vt:lpstr>Report 05/14/2020</vt:lpstr>
      <vt:lpstr>Previously: 2D Tomography - First Results</vt:lpstr>
      <vt:lpstr>Previously: 2D Tomography - First Results</vt:lpstr>
      <vt:lpstr>Previously: Agenda </vt:lpstr>
      <vt:lpstr>Agenda</vt:lpstr>
      <vt:lpstr>Selfconsistent Tomography for 20181010.032</vt:lpstr>
      <vt:lpstr>Selfconsistent Tomography for 20181010.032</vt:lpstr>
      <vt:lpstr>Cartesian Mesh and Test</vt:lpstr>
      <vt:lpstr>Cartesian Mesh and Test</vt:lpstr>
      <vt:lpstr>Cartesian Mesh and Test</vt:lpstr>
      <vt:lpstr>Cartesian Mesh and Test</vt:lpstr>
      <vt:lpstr>Cartesian Mesh and Test</vt:lpstr>
      <vt:lpstr>Cartesian Mesh and Test</vt:lpstr>
      <vt:lpstr>Mesh Test (kani_core = 1.5, k_diff = 0.8)</vt:lpstr>
      <vt:lpstr>Mesh Test (kani_core = 1.5, k_diff = 0.8)</vt:lpstr>
      <vt:lpstr>Mesh Test (kani_core = 1.5, k_diff = 0.8)</vt:lpstr>
      <vt:lpstr>Mesh Test (kani_core = 1.5, k_diff = 0.8)</vt:lpstr>
      <vt:lpstr>Mesh Test (kani_core = 1.5, k_diff = 0.8)</vt:lpstr>
      <vt:lpstr>Mesh Test (kani_core = 1.5, k_diff = 0.8)</vt:lpstr>
      <vt:lpstr>Phantom Tests: One Bright Ring (To Rule Them All)</vt:lpstr>
      <vt:lpstr>Phantom Tests: One Bright Ring (To Rule Them All)</vt:lpstr>
      <vt:lpstr>Phantom Tests: One Bright Ring (To Bind Them)</vt:lpstr>
      <vt:lpstr>Phantom Tests: One Bright Ring (To Bind Them)</vt:lpstr>
      <vt:lpstr>Phantom Tests: Two Bright Rings</vt:lpstr>
      <vt:lpstr>Phantom Tests: Two Bright Rings</vt:lpstr>
      <vt:lpstr>Phantom Tests: Anisotropic Island Mimics</vt:lpstr>
      <vt:lpstr>Phantom Tests: Anisotropic Island Mimics</vt:lpstr>
      <vt:lpstr>Requested Test of 20180725.044</vt:lpstr>
      <vt:lpstr>Requested Test of 20180725.044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222</cp:revision>
  <dcterms:created xsi:type="dcterms:W3CDTF">2018-08-24T10:28:29Z</dcterms:created>
  <dcterms:modified xsi:type="dcterms:W3CDTF">2020-05-14T11:26:17Z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